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5143500" type="screen16x9"/>
  <p:notesSz cx="6858000" cy="9144000"/>
  <p:embeddedFontLst>
    <p:embeddedFont>
      <p:font typeface="Oswald" panose="020B0604020202020204" charset="0"/>
      <p:regular r:id="rId31"/>
      <p:bold r:id="rId32"/>
    </p:embeddedFont>
    <p:embeddedFont>
      <p:font typeface="Average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1087d1f92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1087d1f92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1087d1f92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1087d1f92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1087d1f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1087d1f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1087d1f92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1087d1f92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1087d1f92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1087d1f92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5a14c2b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5a14c2b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60defe08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60defe08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80a091230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80a091230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80a091230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80a091230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65e42b30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65e42b30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60defe08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60defe08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5a14c2b3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5a14c2b3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65e42b30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65e42b30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5a14c2b3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5a14c2b3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1087d1f92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1087d1f92_3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60defe08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60defe08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5a14c2b3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55a14c2b3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5a14c2b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5a14c2b3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81bd14867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81bd14867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0f9cead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0f9cead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81bd1486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81bd1486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5a14c2b3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5a14c2b3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5a14c2b3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5a14c2b3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5a14c2b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5a14c2b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5a14c2b3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5a14c2b3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61a6d5df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61a6d5df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1087d1f92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1087d1f92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rgbClr val="13131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826025" y="2188875"/>
            <a:ext cx="62832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Black magic of Business Analysis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1459100" y="1556775"/>
            <a:ext cx="6283200" cy="8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Witchcraft: 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/>
          <p:nvPr/>
        </p:nvSpPr>
        <p:spPr>
          <a:xfrm>
            <a:off x="308650" y="1215400"/>
            <a:ext cx="2174400" cy="120930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Presale </a:t>
            </a:r>
            <a:endParaRPr sz="1800"/>
          </a:p>
        </p:txBody>
      </p:sp>
      <p:sp>
        <p:nvSpPr>
          <p:cNvPr id="152" name="Google Shape;152;p25"/>
          <p:cNvSpPr/>
          <p:nvPr/>
        </p:nvSpPr>
        <p:spPr>
          <a:xfrm>
            <a:off x="2007900" y="1215400"/>
            <a:ext cx="2564100" cy="1209300"/>
          </a:xfrm>
          <a:prstGeom prst="chevron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Discovery</a:t>
            </a:r>
            <a:endParaRPr sz="1800"/>
          </a:p>
        </p:txBody>
      </p:sp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637200" y="2851200"/>
            <a:ext cx="6958500" cy="17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Iterative “Discovery”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Team support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Scrum ceremonies</a:t>
            </a:r>
            <a:r>
              <a:rPr lang="ru" sz="2400"/>
              <a:t> </a:t>
            </a:r>
            <a:endParaRPr sz="2400"/>
          </a:p>
        </p:txBody>
      </p:sp>
      <p:sp>
        <p:nvSpPr>
          <p:cNvPr id="154" name="Google Shape;154;p25"/>
          <p:cNvSpPr/>
          <p:nvPr/>
        </p:nvSpPr>
        <p:spPr>
          <a:xfrm>
            <a:off x="4097300" y="1215400"/>
            <a:ext cx="3801900" cy="12093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/>
              <a:t>Product development</a:t>
            </a:r>
            <a:endParaRPr sz="2400" b="1"/>
          </a:p>
        </p:txBody>
      </p:sp>
      <p:sp>
        <p:nvSpPr>
          <p:cNvPr id="155" name="Google Shape;155;p25"/>
          <p:cNvSpPr/>
          <p:nvPr/>
        </p:nvSpPr>
        <p:spPr>
          <a:xfrm>
            <a:off x="4708088" y="2173275"/>
            <a:ext cx="1105500" cy="861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156" name="Google Shape;156;p25"/>
          <p:cNvSpPr/>
          <p:nvPr/>
        </p:nvSpPr>
        <p:spPr>
          <a:xfrm rot="10800000" flipH="1">
            <a:off x="5910575" y="2109236"/>
            <a:ext cx="1105500" cy="8379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Project development 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146100" y="1215400"/>
            <a:ext cx="1718100" cy="120930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Presale </a:t>
            </a:r>
            <a:endParaRPr sz="1800"/>
          </a:p>
        </p:txBody>
      </p:sp>
      <p:sp>
        <p:nvSpPr>
          <p:cNvPr id="164" name="Google Shape;164;p26"/>
          <p:cNvSpPr/>
          <p:nvPr/>
        </p:nvSpPr>
        <p:spPr>
          <a:xfrm>
            <a:off x="1410675" y="1215400"/>
            <a:ext cx="2515200" cy="1209300"/>
          </a:xfrm>
          <a:prstGeom prst="chevron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Discovery</a:t>
            </a:r>
            <a:endParaRPr sz="1800"/>
          </a:p>
        </p:txBody>
      </p:sp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637200" y="2851200"/>
            <a:ext cx="6958500" cy="17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Product enhancement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Change requests management </a:t>
            </a:r>
            <a:endParaRPr sz="2400"/>
          </a:p>
        </p:txBody>
      </p:sp>
      <p:sp>
        <p:nvSpPr>
          <p:cNvPr id="166" name="Google Shape;166;p26"/>
          <p:cNvSpPr/>
          <p:nvPr/>
        </p:nvSpPr>
        <p:spPr>
          <a:xfrm>
            <a:off x="3447675" y="1215400"/>
            <a:ext cx="3275100" cy="1209300"/>
          </a:xfrm>
          <a:prstGeom prst="chevron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/>
              <a:t>Product development</a:t>
            </a:r>
            <a:endParaRPr sz="1800" b="1"/>
          </a:p>
        </p:txBody>
      </p:sp>
      <p:sp>
        <p:nvSpPr>
          <p:cNvPr id="167" name="Google Shape;167;p26"/>
          <p:cNvSpPr/>
          <p:nvPr/>
        </p:nvSpPr>
        <p:spPr>
          <a:xfrm>
            <a:off x="4020750" y="2253753"/>
            <a:ext cx="860700" cy="687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168" name="Google Shape;168;p26"/>
          <p:cNvSpPr/>
          <p:nvPr/>
        </p:nvSpPr>
        <p:spPr>
          <a:xfrm rot="10800000" flipH="1">
            <a:off x="4957117" y="2202757"/>
            <a:ext cx="860700" cy="6687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sp>
        <p:nvSpPr>
          <p:cNvPr id="169" name="Google Shape;169;p26"/>
          <p:cNvSpPr/>
          <p:nvPr/>
        </p:nvSpPr>
        <p:spPr>
          <a:xfrm>
            <a:off x="6263950" y="1215400"/>
            <a:ext cx="3275100" cy="12093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/>
              <a:t>Support and maintenance </a:t>
            </a:r>
            <a:endParaRPr sz="2200" b="1"/>
          </a:p>
        </p:txBody>
      </p:sp>
      <p:sp>
        <p:nvSpPr>
          <p:cNvPr id="170" name="Google Shape;170;p26"/>
          <p:cNvSpPr/>
          <p:nvPr/>
        </p:nvSpPr>
        <p:spPr>
          <a:xfrm>
            <a:off x="8865550" y="1052850"/>
            <a:ext cx="278400" cy="1887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Maintenance 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 l="1660" r="9521"/>
          <a:stretch/>
        </p:blipFill>
        <p:spPr>
          <a:xfrm>
            <a:off x="-121275" y="0"/>
            <a:ext cx="9323325" cy="52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/>
          <p:nvPr/>
        </p:nvSpPr>
        <p:spPr>
          <a:xfrm>
            <a:off x="-270000" y="0"/>
            <a:ext cx="6831000" cy="5248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461525" y="244375"/>
            <a:ext cx="64767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Discovery</a:t>
            </a:r>
            <a:r>
              <a:rPr lang="ru"/>
              <a:t> phase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title"/>
          </p:nvPr>
        </p:nvSpPr>
        <p:spPr>
          <a:xfrm>
            <a:off x="366025" y="1569563"/>
            <a:ext cx="3698700" cy="21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BA tasks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Planning the Discovery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Requirements interview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Artifacts/Deliverables </a:t>
            </a:r>
            <a:endParaRPr sz="28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Discovery: BA tasks</a:t>
            </a:r>
            <a:endParaRPr b="1"/>
          </a:p>
        </p:txBody>
      </p:sp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421200" y="1659600"/>
            <a:ext cx="8520600" cy="17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Product idea validation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Identifying key user problems to solve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Preparing a clear product vision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5962" r="1996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0" y="4039200"/>
            <a:ext cx="4725000" cy="8376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0" y="4047300"/>
            <a:ext cx="4725000" cy="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Planning the Discovery </a:t>
            </a:r>
            <a:endParaRPr b="1"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l="13081" r="17300" b="9820"/>
          <a:stretch/>
        </p:blipFill>
        <p:spPr>
          <a:xfrm>
            <a:off x="0" y="0"/>
            <a:ext cx="9530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/>
          <p:nvPr/>
        </p:nvSpPr>
        <p:spPr>
          <a:xfrm>
            <a:off x="0" y="4103400"/>
            <a:ext cx="7843500" cy="8376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 idx="4294967295"/>
          </p:nvPr>
        </p:nvSpPr>
        <p:spPr>
          <a:xfrm>
            <a:off x="134875" y="4159650"/>
            <a:ext cx="75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/>
              <a:t>Interview and requirements workshops </a:t>
            </a:r>
            <a:endParaRPr sz="3600" b="1"/>
          </a:p>
        </p:txBody>
      </p:sp>
      <p:sp>
        <p:nvSpPr>
          <p:cNvPr id="218" name="Google Shape;218;p3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628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/>
              <a:t>Artifacts</a:t>
            </a:r>
            <a:r>
              <a:rPr lang="ru"/>
              <a:t> </a:t>
            </a:r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421200" y="1659600"/>
            <a:ext cx="6715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Product/Business model/Lean Canvas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As is/To be user flow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Functional decomposition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GIST planning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276800" y="293750"/>
            <a:ext cx="177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Artifacts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Canvas 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300" y="462525"/>
            <a:ext cx="7187700" cy="4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Artifacts - As is user flow</a:t>
            </a:r>
            <a:endParaRPr b="1"/>
          </a:p>
        </p:txBody>
      </p:sp>
      <p:sp>
        <p:nvSpPr>
          <p:cNvPr id="238" name="Google Shape;238;p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1100"/>
            <a:ext cx="8839198" cy="2095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Artifacts - To be user flow</a:t>
            </a:r>
            <a:endParaRPr b="1"/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20775"/>
            <a:ext cx="8839200" cy="190194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About me</a:t>
            </a:r>
            <a:endParaRPr b="1"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4294967295"/>
          </p:nvPr>
        </p:nvSpPr>
        <p:spPr>
          <a:xfrm>
            <a:off x="2625375" y="1343550"/>
            <a:ext cx="6290400" cy="21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Business Analyst at AltexSoft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3 years of BA experience in projects of Mining, Safe Internet and Travel domains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Hobby:  engagement other to become BAs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1110"/>
            <a:ext cx="2320575" cy="278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 idx="4294967295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Functional decomposition </a:t>
            </a:r>
            <a:endParaRPr b="1"/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15051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 idx="4294967295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Functional decomposition </a:t>
            </a:r>
            <a:endParaRPr b="1"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375" y="948825"/>
            <a:ext cx="6895251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Artifacts: Road Map (GIST Planning approach) </a:t>
            </a:r>
            <a:endParaRPr b="1"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325" y="968700"/>
            <a:ext cx="6850375" cy="39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274725" y="58650"/>
            <a:ext cx="1221600" cy="1158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0"/>
          <p:cNvSpPr/>
          <p:nvPr/>
        </p:nvSpPr>
        <p:spPr>
          <a:xfrm>
            <a:off x="5804950" y="904175"/>
            <a:ext cx="3117300" cy="3135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Everest </a:t>
            </a:r>
            <a:endParaRPr sz="1200"/>
          </a:p>
        </p:txBody>
      </p:sp>
      <p:sp>
        <p:nvSpPr>
          <p:cNvPr id="274" name="Google Shape;274;p40"/>
          <p:cNvSpPr txBox="1">
            <a:spLocks noGrp="1"/>
          </p:cNvSpPr>
          <p:nvPr>
            <p:ph type="title"/>
          </p:nvPr>
        </p:nvSpPr>
        <p:spPr>
          <a:xfrm>
            <a:off x="333700" y="1752600"/>
            <a:ext cx="1221600" cy="5076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ru" sz="1400" b="1"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0"/>
          <p:cNvSpPr txBox="1">
            <a:spLocks noGrp="1"/>
          </p:cNvSpPr>
          <p:nvPr>
            <p:ph type="title"/>
          </p:nvPr>
        </p:nvSpPr>
        <p:spPr>
          <a:xfrm>
            <a:off x="275325" y="2583825"/>
            <a:ext cx="1220400" cy="809700"/>
          </a:xfrm>
          <a:prstGeom prst="rect">
            <a:avLst/>
          </a:prstGeom>
          <a:solidFill>
            <a:srgbClr val="D5A6BD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Step-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projects 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291375" y="4043825"/>
            <a:ext cx="1221600" cy="572700"/>
          </a:xfrm>
          <a:prstGeom prst="rect">
            <a:avLst/>
          </a:prstGeom>
          <a:solidFill>
            <a:srgbClr val="EA9999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Tasks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0"/>
          <p:cNvSpPr/>
          <p:nvPr/>
        </p:nvSpPr>
        <p:spPr>
          <a:xfrm>
            <a:off x="1705325" y="2642750"/>
            <a:ext cx="1652400" cy="4068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Get the alpinist certificates  </a:t>
            </a:r>
            <a:endParaRPr sz="1200"/>
          </a:p>
        </p:txBody>
      </p:sp>
      <p:sp>
        <p:nvSpPr>
          <p:cNvPr id="278" name="Google Shape;278;p40"/>
          <p:cNvSpPr/>
          <p:nvPr/>
        </p:nvSpPr>
        <p:spPr>
          <a:xfrm>
            <a:off x="7818625" y="4077125"/>
            <a:ext cx="1143600" cy="5061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Purchase equipment</a:t>
            </a:r>
            <a:endParaRPr sz="1200"/>
          </a:p>
        </p:txBody>
      </p:sp>
      <p:sp>
        <p:nvSpPr>
          <p:cNvPr id="279" name="Google Shape;279;p40"/>
          <p:cNvSpPr/>
          <p:nvPr/>
        </p:nvSpPr>
        <p:spPr>
          <a:xfrm>
            <a:off x="3273175" y="1716950"/>
            <a:ext cx="813900" cy="5061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Buy tickets </a:t>
            </a:r>
            <a:endParaRPr sz="1200"/>
          </a:p>
        </p:txBody>
      </p:sp>
      <p:sp>
        <p:nvSpPr>
          <p:cNvPr id="280" name="Google Shape;280;p40"/>
          <p:cNvSpPr/>
          <p:nvPr/>
        </p:nvSpPr>
        <p:spPr>
          <a:xfrm>
            <a:off x="2370500" y="1716950"/>
            <a:ext cx="813900" cy="5061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Engage friends </a:t>
            </a:r>
            <a:endParaRPr sz="1200"/>
          </a:p>
        </p:txBody>
      </p:sp>
      <p:sp>
        <p:nvSpPr>
          <p:cNvPr id="281" name="Google Shape;281;p40"/>
          <p:cNvSpPr/>
          <p:nvPr/>
        </p:nvSpPr>
        <p:spPr>
          <a:xfrm>
            <a:off x="1701600" y="58650"/>
            <a:ext cx="3117300" cy="3135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Improve climbing skills</a:t>
            </a:r>
            <a:endParaRPr sz="1200"/>
          </a:p>
        </p:txBody>
      </p:sp>
      <p:sp>
        <p:nvSpPr>
          <p:cNvPr id="282" name="Google Shape;282;p40"/>
          <p:cNvSpPr/>
          <p:nvPr/>
        </p:nvSpPr>
        <p:spPr>
          <a:xfrm>
            <a:off x="4175850" y="1717200"/>
            <a:ext cx="940500" cy="5061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Plan a vacation</a:t>
            </a:r>
            <a:endParaRPr sz="1200"/>
          </a:p>
        </p:txBody>
      </p:sp>
      <p:sp>
        <p:nvSpPr>
          <p:cNvPr id="283" name="Google Shape;283;p40"/>
          <p:cNvSpPr/>
          <p:nvPr/>
        </p:nvSpPr>
        <p:spPr>
          <a:xfrm>
            <a:off x="5284825" y="1704763"/>
            <a:ext cx="1143600" cy="5061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Purchase medical insurance</a:t>
            </a:r>
            <a:endParaRPr sz="1200"/>
          </a:p>
        </p:txBody>
      </p:sp>
      <p:sp>
        <p:nvSpPr>
          <p:cNvPr id="284" name="Google Shape;284;p40"/>
          <p:cNvSpPr/>
          <p:nvPr/>
        </p:nvSpPr>
        <p:spPr>
          <a:xfrm>
            <a:off x="1701600" y="4077125"/>
            <a:ext cx="1006800" cy="5061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Training </a:t>
            </a:r>
            <a:endParaRPr sz="1200"/>
          </a:p>
        </p:txBody>
      </p:sp>
      <p:sp>
        <p:nvSpPr>
          <p:cNvPr id="285" name="Google Shape;285;p40"/>
          <p:cNvSpPr/>
          <p:nvPr/>
        </p:nvSpPr>
        <p:spPr>
          <a:xfrm>
            <a:off x="3387750" y="2643475"/>
            <a:ext cx="2516700" cy="4056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Get doctor/mom/boyfriend allowance </a:t>
            </a:r>
            <a:endParaRPr sz="1200"/>
          </a:p>
        </p:txBody>
      </p:sp>
      <p:sp>
        <p:nvSpPr>
          <p:cNvPr id="286" name="Google Shape;286;p40"/>
          <p:cNvSpPr/>
          <p:nvPr/>
        </p:nvSpPr>
        <p:spPr>
          <a:xfrm>
            <a:off x="6596900" y="1706400"/>
            <a:ext cx="755100" cy="5076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Watch a movie</a:t>
            </a:r>
            <a:endParaRPr sz="1200"/>
          </a:p>
        </p:txBody>
      </p:sp>
      <p:sp>
        <p:nvSpPr>
          <p:cNvPr id="287" name="Google Shape;287;p40"/>
          <p:cNvSpPr/>
          <p:nvPr/>
        </p:nvSpPr>
        <p:spPr>
          <a:xfrm>
            <a:off x="2897025" y="4071650"/>
            <a:ext cx="940500" cy="5061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More training</a:t>
            </a:r>
            <a:endParaRPr sz="1200"/>
          </a:p>
        </p:txBody>
      </p:sp>
      <p:sp>
        <p:nvSpPr>
          <p:cNvPr id="288" name="Google Shape;288;p40"/>
          <p:cNvSpPr/>
          <p:nvPr/>
        </p:nvSpPr>
        <p:spPr>
          <a:xfrm>
            <a:off x="7520475" y="1753200"/>
            <a:ext cx="1475100" cy="405600"/>
          </a:xfrm>
          <a:prstGeom prst="rect">
            <a:avLst/>
          </a:prstGeom>
          <a:solidFill>
            <a:srgbClr val="8E7CC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Another mountain first?</a:t>
            </a:r>
            <a:endParaRPr sz="1200"/>
          </a:p>
        </p:txBody>
      </p:sp>
      <p:sp>
        <p:nvSpPr>
          <p:cNvPr id="289" name="Google Shape;289;p40"/>
          <p:cNvSpPr/>
          <p:nvPr/>
        </p:nvSpPr>
        <p:spPr>
          <a:xfrm>
            <a:off x="3891600" y="521475"/>
            <a:ext cx="4598700" cy="3135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Climb &lt;X&gt; 6000 meters mountains</a:t>
            </a:r>
            <a:endParaRPr sz="1200" b="1"/>
          </a:p>
        </p:txBody>
      </p:sp>
      <p:sp>
        <p:nvSpPr>
          <p:cNvPr id="290" name="Google Shape;290;p40"/>
          <p:cNvSpPr/>
          <p:nvPr/>
        </p:nvSpPr>
        <p:spPr>
          <a:xfrm>
            <a:off x="4689150" y="3105525"/>
            <a:ext cx="3003600" cy="3135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Find money</a:t>
            </a:r>
            <a:endParaRPr sz="1200"/>
          </a:p>
        </p:txBody>
      </p:sp>
      <p:sp>
        <p:nvSpPr>
          <p:cNvPr id="291" name="Google Shape;291;p40"/>
          <p:cNvSpPr/>
          <p:nvPr/>
        </p:nvSpPr>
        <p:spPr>
          <a:xfrm>
            <a:off x="4863700" y="4077125"/>
            <a:ext cx="1331700" cy="5061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Crowdfunding </a:t>
            </a:r>
            <a:endParaRPr sz="1200"/>
          </a:p>
        </p:txBody>
      </p:sp>
      <p:sp>
        <p:nvSpPr>
          <p:cNvPr id="292" name="Google Shape;292;p40"/>
          <p:cNvSpPr/>
          <p:nvPr/>
        </p:nvSpPr>
        <p:spPr>
          <a:xfrm>
            <a:off x="6304775" y="4071650"/>
            <a:ext cx="1006800" cy="5061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Friends</a:t>
            </a:r>
            <a:endParaRPr sz="1200"/>
          </a:p>
        </p:txBody>
      </p:sp>
      <p:sp>
        <p:nvSpPr>
          <p:cNvPr id="293" name="Google Shape;293;p40"/>
          <p:cNvSpPr/>
          <p:nvPr/>
        </p:nvSpPr>
        <p:spPr>
          <a:xfrm>
            <a:off x="7653075" y="2639625"/>
            <a:ext cx="1475100" cy="4056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Purchase equipment</a:t>
            </a:r>
            <a:endParaRPr sz="1200"/>
          </a:p>
        </p:txBody>
      </p:sp>
      <p:sp>
        <p:nvSpPr>
          <p:cNvPr id="294" name="Google Shape;294;p4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latin typeface="Arial"/>
                <a:ea typeface="Arial"/>
                <a:cs typeface="Arial"/>
                <a:sym typeface="Arial"/>
              </a:rPr>
              <a:t>23</a:t>
            </a:fld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1697700" y="1325325"/>
            <a:ext cx="3117300" cy="2820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Year 1</a:t>
            </a:r>
            <a:endParaRPr sz="1200"/>
          </a:p>
        </p:txBody>
      </p:sp>
      <p:sp>
        <p:nvSpPr>
          <p:cNvPr id="296" name="Google Shape;296;p40"/>
          <p:cNvSpPr/>
          <p:nvPr/>
        </p:nvSpPr>
        <p:spPr>
          <a:xfrm>
            <a:off x="4893325" y="1326925"/>
            <a:ext cx="4029000" cy="2808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Year 2</a:t>
            </a:r>
            <a:endParaRPr sz="1200"/>
          </a:p>
        </p:txBody>
      </p:sp>
      <p:sp>
        <p:nvSpPr>
          <p:cNvPr id="297" name="Google Shape;297;p40"/>
          <p:cNvSpPr/>
          <p:nvPr/>
        </p:nvSpPr>
        <p:spPr>
          <a:xfrm>
            <a:off x="1713175" y="3470400"/>
            <a:ext cx="1331700" cy="2808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Q1</a:t>
            </a:r>
            <a:endParaRPr sz="1200"/>
          </a:p>
        </p:txBody>
      </p:sp>
      <p:sp>
        <p:nvSpPr>
          <p:cNvPr id="298" name="Google Shape;298;p40"/>
          <p:cNvSpPr/>
          <p:nvPr/>
        </p:nvSpPr>
        <p:spPr>
          <a:xfrm>
            <a:off x="3098400" y="3469250"/>
            <a:ext cx="1331700" cy="2808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/>
              <a:t>Q2</a:t>
            </a:r>
            <a:endParaRPr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1"/>
          <p:cNvPicPr preferRelativeResize="0"/>
          <p:nvPr/>
        </p:nvPicPr>
        <p:blipFill rotWithShape="1">
          <a:blip r:embed="rId3">
            <a:alphaModFix/>
          </a:blip>
          <a:srcRect l="7753" r="17328" b="1565"/>
          <a:stretch/>
        </p:blipFill>
        <p:spPr>
          <a:xfrm>
            <a:off x="0" y="40213"/>
            <a:ext cx="9248299" cy="5063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1"/>
          <p:cNvSpPr/>
          <p:nvPr/>
        </p:nvSpPr>
        <p:spPr>
          <a:xfrm>
            <a:off x="0" y="3971425"/>
            <a:ext cx="6318000" cy="10239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1"/>
          <p:cNvSpPr txBox="1">
            <a:spLocks noGrp="1"/>
          </p:cNvSpPr>
          <p:nvPr>
            <p:ph type="title"/>
          </p:nvPr>
        </p:nvSpPr>
        <p:spPr>
          <a:xfrm>
            <a:off x="76950" y="3971425"/>
            <a:ext cx="649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Bored?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Here are some tips how to torture BA:)</a:t>
            </a:r>
            <a:endParaRPr b="1"/>
          </a:p>
        </p:txBody>
      </p:sp>
      <p:sp>
        <p:nvSpPr>
          <p:cNvPr id="306" name="Google Shape;306;p4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2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If you’re a part of the project team </a:t>
            </a:r>
            <a:endParaRPr b="1"/>
          </a:p>
        </p:txBody>
      </p:sp>
      <p:sp>
        <p:nvSpPr>
          <p:cNvPr id="312" name="Google Shape;312;p42"/>
          <p:cNvSpPr txBox="1">
            <a:spLocks noGrp="1"/>
          </p:cNvSpPr>
          <p:nvPr>
            <p:ph type="body" idx="1"/>
          </p:nvPr>
        </p:nvSpPr>
        <p:spPr>
          <a:xfrm>
            <a:off x="421200" y="10800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Tell that “we don’t need ba” - always works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Let somebody else gather requirements (PM, Developer, QA are great for that)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Requirements first (waterfall nightmares)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It wasn’t in the requirements (never ask if you see sth wrong) 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Show the BA some code, tell as much tech details as you can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The more refactoring the better. Business value? Nevermind!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If you’re a customer </a:t>
            </a:r>
            <a:endParaRPr b="1"/>
          </a:p>
        </p:txBody>
      </p:sp>
      <p:sp>
        <p:nvSpPr>
          <p:cNvPr id="319" name="Google Shape;319;p43"/>
          <p:cNvSpPr txBox="1">
            <a:spLocks noGrp="1"/>
          </p:cNvSpPr>
          <p:nvPr>
            <p:ph type="body" idx="1"/>
          </p:nvPr>
        </p:nvSpPr>
        <p:spPr>
          <a:xfrm>
            <a:off x="421200" y="10800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Good BA should read your mind! Come with some genius solution and keep the problem you wanna solve in secret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We want blockchain/cryptocurrency/IoT/AI/machine learning/big data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Changes after changes (the best during the same sprint)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“The users MIGHT want” (c)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  <p:pic>
        <p:nvPicPr>
          <p:cNvPr id="326" name="Google Shape;3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88" y="959275"/>
            <a:ext cx="8991625" cy="380271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4"/>
          <p:cNvSpPr txBox="1"/>
          <p:nvPr/>
        </p:nvSpPr>
        <p:spPr>
          <a:xfrm>
            <a:off x="373200" y="189000"/>
            <a:ext cx="9144000" cy="20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Welcome to the dark side!  </a:t>
            </a:r>
            <a:r>
              <a:rPr lang="ru"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Become a</a:t>
            </a:r>
            <a:r>
              <a:rPr lang="ru"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ru" sz="3000" b="1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Business Analyst! </a:t>
            </a:r>
            <a:endParaRPr sz="3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3000" b="1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30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>
            <a:spLocks noGrp="1"/>
          </p:cNvSpPr>
          <p:nvPr>
            <p:ph type="title"/>
          </p:nvPr>
        </p:nvSpPr>
        <p:spPr>
          <a:xfrm>
            <a:off x="311700" y="351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/>
              <a:t>Thank you! </a:t>
            </a:r>
            <a:endParaRPr sz="3600" b="1"/>
          </a:p>
        </p:txBody>
      </p:sp>
      <p:pic>
        <p:nvPicPr>
          <p:cNvPr id="333" name="Google Shape;3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850" y="1017725"/>
            <a:ext cx="6498175" cy="36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Agenda </a:t>
            </a:r>
            <a:endParaRPr b="1"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4294967295"/>
          </p:nvPr>
        </p:nvSpPr>
        <p:spPr>
          <a:xfrm>
            <a:off x="421200" y="1659600"/>
            <a:ext cx="8069100" cy="19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Who’s BA and how can he make the project better?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Collaboration with the team on the different project phases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Discovery phase: goals, main activities, BA deliverables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How to torture BA?:)</a:t>
            </a:r>
            <a:endParaRPr sz="24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089"/>
            <a:ext cx="9144000" cy="514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0" y="4019100"/>
            <a:ext cx="4212000" cy="8208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 idx="4294967295"/>
          </p:nvPr>
        </p:nvSpPr>
        <p:spPr>
          <a:xfrm>
            <a:off x="0" y="3990750"/>
            <a:ext cx="691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/>
              <a:t>So who’s BA? </a:t>
            </a:r>
            <a:endParaRPr sz="48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207150" y="1540400"/>
            <a:ext cx="4821900" cy="21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Somebody who talks to the customer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Writes requirements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Initiates the meetings. A LOT of meetings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971" y="208625"/>
            <a:ext cx="3780979" cy="47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/>
              <a:t>So who’s BA? </a:t>
            </a:r>
            <a:endParaRPr sz="36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 l="14089" r="1218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/>
          <p:nvPr/>
        </p:nvSpPr>
        <p:spPr>
          <a:xfrm>
            <a:off x="0" y="4019100"/>
            <a:ext cx="5895000" cy="8208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6575" y="3999000"/>
            <a:ext cx="56250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/>
              <a:t>It’s okay without BA… 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FFFFFF"/>
              </a:solidFill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58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0" y="4019100"/>
            <a:ext cx="4293000" cy="8208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96575" y="3999000"/>
            <a:ext cx="56250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/>
              <a:t>Here comes BA </a:t>
            </a:r>
            <a:endParaRPr sz="4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The project starts with </a:t>
            </a:r>
            <a:endParaRPr b="1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637950" y="2851200"/>
            <a:ext cx="7852200" cy="17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Validate the idea 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Explain the scope to the Presale process participants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Prepare scope decomposition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Estimate BA efforts for a project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/>
          <p:nvPr/>
        </p:nvSpPr>
        <p:spPr>
          <a:xfrm>
            <a:off x="722250" y="1257000"/>
            <a:ext cx="4342500" cy="151860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/>
              <a:t>Presale 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504000" y="39600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The most interesting </a:t>
            </a:r>
            <a:endParaRPr b="1"/>
          </a:p>
        </p:txBody>
      </p:sp>
      <p:sp>
        <p:nvSpPr>
          <p:cNvPr id="143" name="Google Shape;143;p24"/>
          <p:cNvSpPr/>
          <p:nvPr/>
        </p:nvSpPr>
        <p:spPr>
          <a:xfrm>
            <a:off x="634850" y="1239550"/>
            <a:ext cx="3060300" cy="120930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/>
              <a:t>Presale</a:t>
            </a:r>
            <a:r>
              <a:rPr lang="ru" sz="3600" b="1"/>
              <a:t> </a:t>
            </a: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3222250" y="1239550"/>
            <a:ext cx="4131000" cy="12093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/>
              <a:t>Discovery</a:t>
            </a:r>
            <a:endParaRPr sz="2400"/>
          </a:p>
        </p:txBody>
      </p:sp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637200" y="2851200"/>
            <a:ext cx="6980400" cy="17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Understand the business goals and needs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List key problems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Prepare tasks for the first sprints </a:t>
            </a:r>
            <a:endParaRPr sz="24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492</Words>
  <Application>Microsoft Office PowerPoint</Application>
  <PresentationFormat>On-screen Show (16:9)</PresentationFormat>
  <Paragraphs>142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Oswald</vt:lpstr>
      <vt:lpstr>Average</vt:lpstr>
      <vt:lpstr>Arial</vt:lpstr>
      <vt:lpstr>Slate</vt:lpstr>
      <vt:lpstr>Black magic of Business Analysis</vt:lpstr>
      <vt:lpstr>About me</vt:lpstr>
      <vt:lpstr>Agenda </vt:lpstr>
      <vt:lpstr>So who’s BA? </vt:lpstr>
      <vt:lpstr>Somebody who talks to the customer Writes requirements Initiates the meetings. A LOT of meetings</vt:lpstr>
      <vt:lpstr> It’s okay without BA…  </vt:lpstr>
      <vt:lpstr>Here comes BA </vt:lpstr>
      <vt:lpstr>The project starts with </vt:lpstr>
      <vt:lpstr>The most interesting </vt:lpstr>
      <vt:lpstr>Iterative “Discovery”  Team support  Scrum ceremonies </vt:lpstr>
      <vt:lpstr>Product enhancement Change requests management </vt:lpstr>
      <vt:lpstr>Discovery phase</vt:lpstr>
      <vt:lpstr>Discovery: BA tasks</vt:lpstr>
      <vt:lpstr>Planning the Discovery </vt:lpstr>
      <vt:lpstr>Interview and requirements workshops </vt:lpstr>
      <vt:lpstr>Artifacts </vt:lpstr>
      <vt:lpstr>Artifacts -  Canvas </vt:lpstr>
      <vt:lpstr>Artifacts - As is user flow</vt:lpstr>
      <vt:lpstr>Artifacts - To be user flow</vt:lpstr>
      <vt:lpstr>Functional decomposition </vt:lpstr>
      <vt:lpstr>Functional decomposition </vt:lpstr>
      <vt:lpstr>Artifacts: Road Map (GIST Planning approach) </vt:lpstr>
      <vt:lpstr>Goals</vt:lpstr>
      <vt:lpstr>Bored? Here are some tips how to torture BA:)</vt:lpstr>
      <vt:lpstr>If you’re a part of the project team </vt:lpstr>
      <vt:lpstr>If you’re a customer 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magic of Business Analysis</dc:title>
  <cp:lastModifiedBy>Iryna Korostil</cp:lastModifiedBy>
  <cp:revision>1</cp:revision>
  <dcterms:modified xsi:type="dcterms:W3CDTF">2019-04-24T12:56:39Z</dcterms:modified>
</cp:coreProperties>
</file>